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1"/>
  </p:sldMasterIdLst>
  <p:notesMasterIdLst>
    <p:notesMasterId r:id="rId15"/>
  </p:notesMasterIdLst>
  <p:sldIdLst>
    <p:sldId id="256" r:id="rId2"/>
    <p:sldId id="257" r:id="rId3"/>
    <p:sldId id="258" r:id="rId4"/>
    <p:sldId id="284" r:id="rId5"/>
    <p:sldId id="263" r:id="rId6"/>
    <p:sldId id="274" r:id="rId7"/>
    <p:sldId id="292" r:id="rId8"/>
    <p:sldId id="293" r:id="rId9"/>
    <p:sldId id="295" r:id="rId10"/>
    <p:sldId id="296" r:id="rId11"/>
    <p:sldId id="297" r:id="rId12"/>
    <p:sldId id="298" r:id="rId13"/>
    <p:sldId id="29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514"/>
  </p:normalViewPr>
  <p:slideViewPr>
    <p:cSldViewPr snapToGrid="0" snapToObjects="1">
      <p:cViewPr>
        <p:scale>
          <a:sx n="100" d="100"/>
          <a:sy n="100" d="100"/>
        </p:scale>
        <p:origin x="464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380AB-6FDF-EE49-84DE-5E2A15DC9FA5}" type="datetimeFigureOut">
              <a:rPr lang="en-US" smtClean="0"/>
              <a:t>9/13/19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52DE0C-885C-AC4A-AADB-39241BFE4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443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left one was obtained using 5 different programs. Right one just with python.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2DE0C-885C-AC4A-AADB-39241BFE4D3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487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creating these waves? What is the stimulus?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2DE0C-885C-AC4A-AADB-39241BFE4D3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928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 alert 7 districts</a:t>
            </a:r>
          </a:p>
          <a:p>
            <a:r>
              <a:rPr lang="en-US" dirty="0"/>
              <a:t>Roads closed, restaurants destroyed, millions in reconstruction, …</a:t>
            </a:r>
          </a:p>
          <a:p>
            <a:r>
              <a:rPr lang="en-US" dirty="0"/>
              <a:t>Another day in ocean live but significant impact for 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2DE0C-885C-AC4A-AADB-39241BFE4D3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684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50K hurricanes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2DE0C-885C-AC4A-AADB-39241BFE4D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466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nice Portuguese waves, with a nice spectrum of variation</a:t>
            </a:r>
          </a:p>
          <a:p>
            <a:r>
              <a:rPr lang="en-US" dirty="0"/>
              <a:t>Let’s see what was happening in the Atlantic on these dates…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2DE0C-885C-AC4A-AADB-39241BFE4D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994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were too many variables (wind, direction, pressure, origin of hurricane) to correlate with the wave height.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2DE0C-885C-AC4A-AADB-39241BFE4D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69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Challenges: </a:t>
            </a:r>
          </a:p>
          <a:p>
            <a:pPr marL="171450" indent="-171450">
              <a:buFontTx/>
              <a:buChar char="-"/>
            </a:pPr>
            <a:r>
              <a:rPr lang="en-US" dirty="0"/>
              <a:t>Portuguese data: where are you?</a:t>
            </a:r>
          </a:p>
          <a:p>
            <a:pPr marL="171450" indent="-171450">
              <a:buFontTx/>
              <a:buChar char="-"/>
            </a:pPr>
            <a:r>
              <a:rPr lang="en-US" dirty="0"/>
              <a:t>Just a  lot of data…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2DE0C-885C-AC4A-AADB-39241BFE4D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596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2DE0C-885C-AC4A-AADB-39241BFE4D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32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9/13/19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478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9/13/19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428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9/13/19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027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9/13/19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257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9/13/19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953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9/13/19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9/13/19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96787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9/13/19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711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9/13/19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963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9/13/19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48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smtClean="0"/>
              <a:t>9/13/19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554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9/13/19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091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94416-9FC7-7B4F-BE81-8576717CD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889760"/>
            <a:ext cx="8991600" cy="2142904"/>
          </a:xfrm>
        </p:spPr>
        <p:txBody>
          <a:bodyPr>
            <a:noAutofit/>
          </a:bodyPr>
          <a:lstStyle/>
          <a:p>
            <a:r>
              <a:rPr lang="en-US" sz="3600" cap="none" dirty="0"/>
              <a:t>WAVES IN PORTUGAL</a:t>
            </a:r>
            <a:br>
              <a:rPr lang="en-US" sz="3600" cap="none" dirty="0"/>
            </a:br>
            <a:r>
              <a:rPr lang="en-US" sz="3600" cap="none" dirty="0"/>
              <a:t>vs</a:t>
            </a:r>
            <a:br>
              <a:rPr lang="en-US" sz="3600" cap="none" dirty="0"/>
            </a:br>
            <a:r>
              <a:rPr lang="en-US" sz="3600" cap="none" dirty="0"/>
              <a:t>HURRICANES IN THE ATLANTIC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EC8D4F-76B2-8741-A9B6-9F6AD4412A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FILIPA LOPES</a:t>
            </a:r>
          </a:p>
          <a:p>
            <a:r>
              <a:rPr lang="en-US" dirty="0"/>
              <a:t>Project 4 for Data Analytics</a:t>
            </a:r>
          </a:p>
          <a:p>
            <a:r>
              <a:rPr lang="en-US" dirty="0"/>
              <a:t>13</a:t>
            </a:r>
            <a:r>
              <a:rPr lang="en-US" baseline="30000" dirty="0"/>
              <a:t>th</a:t>
            </a:r>
            <a:r>
              <a:rPr lang="en-US" dirty="0"/>
              <a:t> September 2019</a:t>
            </a:r>
          </a:p>
        </p:txBody>
      </p:sp>
    </p:spTree>
    <p:extLst>
      <p:ext uri="{BB962C8B-B14F-4D97-AF65-F5344CB8AC3E}">
        <p14:creationId xmlns:p14="http://schemas.microsoft.com/office/powerpoint/2010/main" val="4113067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A0B8D7-ABA6-AE41-95DB-E882A248E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46" y="3361417"/>
            <a:ext cx="11934566" cy="36691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1EF89A-2BCE-3E44-9C4B-D203149AA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706" y="73286"/>
            <a:ext cx="11800705" cy="3700909"/>
          </a:xfrm>
          <a:prstGeom prst="rect">
            <a:avLst/>
          </a:prstGeom>
        </p:spPr>
      </p:pic>
      <p:sp>
        <p:nvSpPr>
          <p:cNvPr id="10" name="Title 7">
            <a:extLst>
              <a:ext uri="{FF2B5EF4-FFF2-40B4-BE49-F238E27FC236}">
                <a16:creationId xmlns:a16="http://schemas.microsoft.com/office/drawing/2014/main" id="{B8E6C5EA-875F-454D-AE7E-979C30AA7DAF}"/>
              </a:ext>
            </a:extLst>
          </p:cNvPr>
          <p:cNvSpPr txBox="1">
            <a:spLocks/>
          </p:cNvSpPr>
          <p:nvPr/>
        </p:nvSpPr>
        <p:spPr>
          <a:xfrm>
            <a:off x="160644" y="3361417"/>
            <a:ext cx="2384849" cy="591519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Hurricanes </a:t>
            </a:r>
            <a:r>
              <a:rPr lang="en-US" sz="1800" dirty="0">
                <a:sym typeface="Wingdings" pitchFamily="2" charset="2"/>
              </a:rPr>
              <a:t></a:t>
            </a:r>
          </a:p>
          <a:p>
            <a:r>
              <a:rPr lang="en-US" sz="1200" cap="none" dirty="0">
                <a:sym typeface="Wingdings" pitchFamily="2" charset="2"/>
              </a:rPr>
              <a:t>Atlantic</a:t>
            </a:r>
            <a:endParaRPr lang="en-US" sz="12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2C6DEBE-2F75-8B41-A229-A48BE3771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46" y="283741"/>
            <a:ext cx="1853512" cy="592264"/>
          </a:xfrm>
        </p:spPr>
        <p:txBody>
          <a:bodyPr>
            <a:noAutofit/>
          </a:bodyPr>
          <a:lstStyle/>
          <a:p>
            <a:r>
              <a:rPr lang="en-US" sz="1800" dirty="0"/>
              <a:t>Waves </a:t>
            </a:r>
            <a:r>
              <a:rPr lang="en-US" sz="1800" dirty="0">
                <a:sym typeface="Wingdings" pitchFamily="2" charset="2"/>
              </a:rPr>
              <a:t></a:t>
            </a:r>
            <a:br>
              <a:rPr lang="en-US" sz="1800" dirty="0">
                <a:sym typeface="Wingdings" pitchFamily="2" charset="2"/>
              </a:rPr>
            </a:br>
            <a:r>
              <a:rPr lang="en-US" sz="1200" cap="none" dirty="0">
                <a:sym typeface="Wingdings" pitchFamily="2" charset="2"/>
              </a:rPr>
              <a:t>Portugal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21870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5BEE00-272C-7D44-B67D-327F15C4A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</p:spPr>
        <p:txBody>
          <a:bodyPr/>
          <a:lstStyle/>
          <a:p>
            <a:r>
              <a:rPr lang="en-US" cap="none" dirty="0"/>
              <a:t>Thank you! Questions?</a:t>
            </a:r>
          </a:p>
        </p:txBody>
      </p:sp>
    </p:spTree>
    <p:extLst>
      <p:ext uri="{BB962C8B-B14F-4D97-AF65-F5344CB8AC3E}">
        <p14:creationId xmlns:p14="http://schemas.microsoft.com/office/powerpoint/2010/main" val="1257678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9F0CBE-11D7-6F44-A47C-5D3A0F0AB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80" y="235274"/>
            <a:ext cx="11524728" cy="3748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145FB5-5964-B049-8538-94D0C0AAA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841" y="3509701"/>
            <a:ext cx="11701855" cy="3507756"/>
          </a:xfrm>
          <a:prstGeom prst="rect">
            <a:avLst/>
          </a:prstGeom>
        </p:spPr>
      </p:pic>
      <p:sp>
        <p:nvSpPr>
          <p:cNvPr id="10" name="Title 7">
            <a:extLst>
              <a:ext uri="{FF2B5EF4-FFF2-40B4-BE49-F238E27FC236}">
                <a16:creationId xmlns:a16="http://schemas.microsoft.com/office/drawing/2014/main" id="{B8E6C5EA-875F-454D-AE7E-979C30AA7DAF}"/>
              </a:ext>
            </a:extLst>
          </p:cNvPr>
          <p:cNvSpPr txBox="1">
            <a:spLocks/>
          </p:cNvSpPr>
          <p:nvPr/>
        </p:nvSpPr>
        <p:spPr>
          <a:xfrm>
            <a:off x="86502" y="3361417"/>
            <a:ext cx="2384849" cy="591519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Hurricanes </a:t>
            </a:r>
            <a:r>
              <a:rPr lang="en-US" sz="1800" dirty="0">
                <a:sym typeface="Wingdings" pitchFamily="2" charset="2"/>
              </a:rPr>
              <a:t></a:t>
            </a:r>
          </a:p>
          <a:p>
            <a:r>
              <a:rPr lang="en-US" sz="1100" cap="none" dirty="0">
                <a:sym typeface="Wingdings" pitchFamily="2" charset="2"/>
              </a:rPr>
              <a:t>Atlantic</a:t>
            </a:r>
            <a:endParaRPr lang="en-US" sz="11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2C6DEBE-2F75-8B41-A229-A48BE3771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43" y="334493"/>
            <a:ext cx="1853512" cy="555193"/>
          </a:xfrm>
        </p:spPr>
        <p:txBody>
          <a:bodyPr>
            <a:noAutofit/>
          </a:bodyPr>
          <a:lstStyle/>
          <a:p>
            <a:r>
              <a:rPr lang="en-US" sz="1800" dirty="0"/>
              <a:t>Waves </a:t>
            </a:r>
            <a:r>
              <a:rPr lang="en-US" sz="1800" dirty="0">
                <a:sym typeface="Wingdings" pitchFamily="2" charset="2"/>
              </a:rPr>
              <a:t></a:t>
            </a:r>
            <a:br>
              <a:rPr lang="en-US" sz="1800" dirty="0">
                <a:sym typeface="Wingdings" pitchFamily="2" charset="2"/>
              </a:rPr>
            </a:br>
            <a:r>
              <a:rPr lang="en-US" sz="1100" cap="none" dirty="0">
                <a:sym typeface="Wingdings" pitchFamily="2" charset="2"/>
              </a:rPr>
              <a:t>Portugal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14013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035A2F4F-04DF-AD41-A3AF-0D3330F38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162" y="542440"/>
            <a:ext cx="6068119" cy="5718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EA54C1-FFD4-5F43-ACAE-2FC726D3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Hurricane 7</a:t>
            </a:r>
            <a:r>
              <a:rPr lang="en-US" baseline="30000" dirty="0"/>
              <a:t>th</a:t>
            </a:r>
            <a:r>
              <a:rPr lang="en-US" dirty="0"/>
              <a:t> Dec 2013 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1A9D63-5A81-BC45-89CE-2799ABFBAB6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GPS Coordinates (Lat | Long)</a:t>
            </a:r>
          </a:p>
          <a:p>
            <a:r>
              <a:rPr lang="en-US" sz="2000" dirty="0"/>
              <a:t>37° 6' 0’’ N | 27° 48' 0'' W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C73EE98-AEA0-3C4F-BC89-9D9BA58AAA73}"/>
              </a:ext>
            </a:extLst>
          </p:cNvPr>
          <p:cNvSpPr txBox="1">
            <a:spLocks/>
          </p:cNvSpPr>
          <p:nvPr/>
        </p:nvSpPr>
        <p:spPr>
          <a:xfrm>
            <a:off x="267071" y="427778"/>
            <a:ext cx="5688886" cy="869681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5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Hercules storm in Portugal – cause?</a:t>
            </a:r>
          </a:p>
        </p:txBody>
      </p:sp>
    </p:spTree>
    <p:extLst>
      <p:ext uri="{BB962C8B-B14F-4D97-AF65-F5344CB8AC3E}">
        <p14:creationId xmlns:p14="http://schemas.microsoft.com/office/powerpoint/2010/main" val="1511425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2BC834-19A2-0C42-8FD9-734800CCB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72" y="2003402"/>
            <a:ext cx="5437632" cy="32416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E02EFD-77F9-E44B-858C-8B346A436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840" y="1698109"/>
            <a:ext cx="5010912" cy="387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719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420257-CF2A-4747-B35A-5578149B3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10" y="2593732"/>
            <a:ext cx="5033946" cy="3355964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E58CAD56-D434-DD4B-87ED-750EEABEF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03860"/>
            <a:ext cx="7729728" cy="1022604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Waves measuring buoy data</a:t>
            </a:r>
            <a:br>
              <a:rPr lang="en-US" sz="2400" dirty="0"/>
            </a:br>
            <a:r>
              <a:rPr lang="en-US" sz="2400" dirty="0"/>
              <a:t>Portugal 1995-2014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2BE128-5A19-BB49-A2B8-527FBFFFE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902" y="1926336"/>
            <a:ext cx="4636319" cy="4447794"/>
          </a:xfrm>
          <a:prstGeom prst="rect">
            <a:avLst/>
          </a:prstGeom>
          <a:ln w="28575">
            <a:solidFill>
              <a:schemeClr val="tx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40790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262D5-C66D-664B-AE9D-82F39A993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21019"/>
            <a:ext cx="7729728" cy="692234"/>
          </a:xfrm>
        </p:spPr>
        <p:txBody>
          <a:bodyPr>
            <a:normAutofit fontScale="90000"/>
          </a:bodyPr>
          <a:lstStyle/>
          <a:p>
            <a:r>
              <a:rPr lang="en-US" dirty="0"/>
              <a:t>Wave measures Portugal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5AF647-E377-BB47-9BD7-67840F04D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7" y="1220216"/>
            <a:ext cx="12047838" cy="512903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C23F3F6-6760-3540-8D38-B82B2AB79158}"/>
              </a:ext>
            </a:extLst>
          </p:cNvPr>
          <p:cNvSpPr txBox="1">
            <a:spLocks/>
          </p:cNvSpPr>
          <p:nvPr/>
        </p:nvSpPr>
        <p:spPr bwMode="black">
          <a:xfrm>
            <a:off x="1291006" y="5213266"/>
            <a:ext cx="2140963" cy="536391"/>
          </a:xfrm>
          <a:prstGeom prst="rect">
            <a:avLst/>
          </a:prstGeom>
          <a:solidFill>
            <a:srgbClr val="FFFFFF"/>
          </a:solidFill>
          <a:ln w="1270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No data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43B8C22-1787-3643-BA99-63277EFAE964}"/>
              </a:ext>
            </a:extLst>
          </p:cNvPr>
          <p:cNvSpPr txBox="1">
            <a:spLocks/>
          </p:cNvSpPr>
          <p:nvPr/>
        </p:nvSpPr>
        <p:spPr>
          <a:xfrm>
            <a:off x="5214552" y="6420578"/>
            <a:ext cx="6685006" cy="502765"/>
          </a:xfrm>
          <a:prstGeom prst="rect">
            <a:avLst/>
          </a:prstGeom>
          <a:noFill/>
          <a:ln w="9525" cap="sq">
            <a:noFill/>
            <a:miter lim="800000"/>
          </a:ln>
        </p:spPr>
        <p:txBody>
          <a:bodyPr vert="horz" lIns="182880" tIns="182880" rIns="182880" bIns="182880" rtlCol="0" anchor="ctr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400" cap="none" dirty="0"/>
              <a:t>Source of data: Instituto </a:t>
            </a:r>
            <a:r>
              <a:rPr lang="en-US" sz="1400" cap="none" dirty="0" err="1"/>
              <a:t>Hidrográfico</a:t>
            </a:r>
            <a:r>
              <a:rPr lang="en-US" sz="1400" cap="none" dirty="0"/>
              <a:t>, </a:t>
            </a:r>
            <a:r>
              <a:rPr lang="en-US" sz="1400" cap="none" dirty="0" err="1"/>
              <a:t>Agência</a:t>
            </a:r>
            <a:r>
              <a:rPr lang="en-US" sz="1400" cap="none" dirty="0"/>
              <a:t> Portuguesa do </a:t>
            </a:r>
            <a:r>
              <a:rPr lang="en-US" sz="1400" cap="none" dirty="0" err="1"/>
              <a:t>Ambiente</a:t>
            </a:r>
            <a:r>
              <a:rPr lang="en-US" sz="1400" cap="none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129856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D9DDC9C-CCEE-E44F-98FA-7D30CBD8A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061" y="3446646"/>
            <a:ext cx="4044145" cy="302971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D767DC-745D-EE46-9A3D-01BCB1533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" y="3852672"/>
            <a:ext cx="4069080" cy="271272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E595B9-98F9-F24B-9A48-4314055AD7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4854" y="268224"/>
            <a:ext cx="4340352" cy="244144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242F23-8E47-5D46-B6C7-38B1BD0CE6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522" y="256032"/>
            <a:ext cx="3598066" cy="239404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E1F81D-9642-F84B-B1DF-1F920E3B40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5876" y="2350168"/>
            <a:ext cx="8080248" cy="1173320"/>
          </a:xfrm>
        </p:spPr>
        <p:txBody>
          <a:bodyPr/>
          <a:lstStyle/>
          <a:p>
            <a:r>
              <a:rPr lang="en-US" dirty="0"/>
              <a:t>Hercules Storm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D87A6-FBAE-8B41-A68F-45E422D65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3694176"/>
            <a:ext cx="6801612" cy="1239894"/>
          </a:xfrm>
        </p:spPr>
        <p:txBody>
          <a:bodyPr>
            <a:normAutofit/>
          </a:bodyPr>
          <a:lstStyle/>
          <a:p>
            <a:r>
              <a:rPr lang="en-US" sz="2400" dirty="0"/>
              <a:t>3</a:t>
            </a:r>
            <a:r>
              <a:rPr lang="en-US" sz="2400" baseline="30000" dirty="0"/>
              <a:t>th</a:t>
            </a:r>
            <a:r>
              <a:rPr lang="en-US" sz="2400" dirty="0"/>
              <a:t> – 7</a:t>
            </a:r>
            <a:r>
              <a:rPr lang="en-US" sz="2400" baseline="30000" dirty="0"/>
              <a:t>th</a:t>
            </a:r>
            <a:r>
              <a:rPr lang="en-US" sz="2400" dirty="0"/>
              <a:t> January 2014</a:t>
            </a:r>
          </a:p>
          <a:p>
            <a:r>
              <a:rPr lang="en-US" sz="2400" dirty="0"/>
              <a:t>Portugal</a:t>
            </a:r>
          </a:p>
        </p:txBody>
      </p:sp>
    </p:spTree>
    <p:extLst>
      <p:ext uri="{BB962C8B-B14F-4D97-AF65-F5344CB8AC3E}">
        <p14:creationId xmlns:p14="http://schemas.microsoft.com/office/powerpoint/2010/main" val="3955242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262D5-C66D-664B-AE9D-82F39A993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2803"/>
            <a:ext cx="7729728" cy="118872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Wave measures Portugal</a:t>
            </a:r>
            <a:br>
              <a:rPr lang="en-US" dirty="0"/>
            </a:br>
            <a:r>
              <a:rPr lang="en-US" sz="2000" cap="none" dirty="0"/>
              <a:t>January 2014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583D7-7F9F-2C4B-93CA-F2E78A0ADE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049" b="886"/>
          <a:stretch/>
        </p:blipFill>
        <p:spPr>
          <a:xfrm>
            <a:off x="3504088" y="1843448"/>
            <a:ext cx="5528699" cy="4926679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FCFCB3B0-6086-C643-BA71-2F44608B5165}"/>
              </a:ext>
            </a:extLst>
          </p:cNvPr>
          <p:cNvSpPr/>
          <p:nvPr/>
        </p:nvSpPr>
        <p:spPr>
          <a:xfrm rot="6675362">
            <a:off x="4658461" y="2201123"/>
            <a:ext cx="714636" cy="52656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06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262D5-C66D-664B-AE9D-82F39A993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2803"/>
            <a:ext cx="7729728" cy="1188720"/>
          </a:xfrm>
        </p:spPr>
        <p:txBody>
          <a:bodyPr/>
          <a:lstStyle/>
          <a:p>
            <a:r>
              <a:rPr lang="en-US" dirty="0"/>
              <a:t>wave direction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C711E9-97B8-F649-99EF-5687DF3EA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183" y="1860466"/>
            <a:ext cx="6413500" cy="4799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787CD9-0FF2-5345-B865-67DB33B44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0864" y="2132315"/>
            <a:ext cx="1536699" cy="153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90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60CED9C-6010-E445-B8D3-F7707BB02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9151" y="219369"/>
            <a:ext cx="11973697" cy="280498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8937579-82E4-0346-A8F0-4C9C6B1903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fontAlgn="base">
              <a:lnSpc>
                <a:spcPct val="100000"/>
              </a:lnSpc>
            </a:pPr>
            <a:r>
              <a:rPr lang="en-US" sz="2800" dirty="0"/>
              <a:t>Hurricanes and Typhoons</a:t>
            </a:r>
            <a:br>
              <a:rPr lang="en-US" sz="2800" dirty="0"/>
            </a:br>
            <a:r>
              <a:rPr lang="en-US" sz="2800" dirty="0"/>
              <a:t>Atlantic, 1851-2015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8A5279C-1A5B-FE4F-9B0B-BAD4B8F9F1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Source: Kaggle / National Hurricane Center</a:t>
            </a:r>
          </a:p>
        </p:txBody>
      </p:sp>
    </p:spTree>
    <p:extLst>
      <p:ext uri="{BB962C8B-B14F-4D97-AF65-F5344CB8AC3E}">
        <p14:creationId xmlns:p14="http://schemas.microsoft.com/office/powerpoint/2010/main" val="1081397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262D5-C66D-664B-AE9D-82F39A993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21019"/>
            <a:ext cx="7729728" cy="692234"/>
          </a:xfrm>
        </p:spPr>
        <p:txBody>
          <a:bodyPr>
            <a:normAutofit fontScale="90000"/>
          </a:bodyPr>
          <a:lstStyle/>
          <a:p>
            <a:r>
              <a:rPr lang="en-US" dirty="0"/>
              <a:t>Wave measures Portugal 2007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43B8C22-1787-3643-BA99-63277EFAE964}"/>
              </a:ext>
            </a:extLst>
          </p:cNvPr>
          <p:cNvSpPr txBox="1">
            <a:spLocks/>
          </p:cNvSpPr>
          <p:nvPr/>
        </p:nvSpPr>
        <p:spPr>
          <a:xfrm>
            <a:off x="5214552" y="6420578"/>
            <a:ext cx="6685006" cy="502765"/>
          </a:xfrm>
          <a:prstGeom prst="rect">
            <a:avLst/>
          </a:prstGeom>
          <a:noFill/>
          <a:ln w="9525" cap="sq">
            <a:noFill/>
            <a:miter lim="800000"/>
          </a:ln>
        </p:spPr>
        <p:txBody>
          <a:bodyPr vert="horz" lIns="182880" tIns="182880" rIns="182880" bIns="182880" rtlCol="0" anchor="ctr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400" cap="none" dirty="0"/>
              <a:t>Source of data: Instituto </a:t>
            </a:r>
            <a:r>
              <a:rPr lang="en-US" sz="1400" cap="none" dirty="0" err="1"/>
              <a:t>Hidrográfico</a:t>
            </a:r>
            <a:r>
              <a:rPr lang="en-US" sz="1400" cap="none" dirty="0"/>
              <a:t>, </a:t>
            </a:r>
            <a:r>
              <a:rPr lang="en-US" sz="1400" cap="none" dirty="0" err="1"/>
              <a:t>Agência</a:t>
            </a:r>
            <a:r>
              <a:rPr lang="en-US" sz="1400" cap="none" dirty="0"/>
              <a:t> Portuguesa do </a:t>
            </a:r>
            <a:r>
              <a:rPr lang="en-US" sz="1400" cap="none" dirty="0" err="1"/>
              <a:t>Ambiente</a:t>
            </a:r>
            <a:r>
              <a:rPr lang="en-US" sz="1400" cap="none" dirty="0"/>
              <a:t> 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A7C5B0-5F1C-2A4B-B69E-2890482E4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7187"/>
            <a:ext cx="12192000" cy="382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750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{6D9E4226-5FD7-6943-8541-8DB2A1E7A467}tf10001120</Template>
  <TotalTime>540</TotalTime>
  <Words>244</Words>
  <Application>Microsoft Macintosh PowerPoint</Application>
  <PresentationFormat>Widescreen</PresentationFormat>
  <Paragraphs>48</Paragraphs>
  <Slides>13</Slides>
  <Notes>8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Gill Sans MT</vt:lpstr>
      <vt:lpstr>Wingdings</vt:lpstr>
      <vt:lpstr>Parcel</vt:lpstr>
      <vt:lpstr>WAVES IN PORTUGAL vs HURRICANES IN THE ATLANTIC </vt:lpstr>
      <vt:lpstr>PowerPoint Presentation</vt:lpstr>
      <vt:lpstr>Waves measuring buoy data Portugal 1995-2014</vt:lpstr>
      <vt:lpstr>Wave measures Portugal</vt:lpstr>
      <vt:lpstr>Hercules Storm</vt:lpstr>
      <vt:lpstr>Wave measures Portugal January 2014</vt:lpstr>
      <vt:lpstr>wave direction</vt:lpstr>
      <vt:lpstr>Hurricanes and Typhoons Atlantic, 1851-2015</vt:lpstr>
      <vt:lpstr>Wave measures Portugal 2007</vt:lpstr>
      <vt:lpstr>Waves  Portugal</vt:lpstr>
      <vt:lpstr>Thank you! Questions?</vt:lpstr>
      <vt:lpstr>Waves  Portugal</vt:lpstr>
      <vt:lpstr>Hurricane 7th Dec 2013 ?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WAVES IN PORTUGAL vs HURRICANES IN THE ATLANTIC </dc:title>
  <dc:creator>Microsoft Office User</dc:creator>
  <cp:lastModifiedBy>Microsoft Office User</cp:lastModifiedBy>
  <cp:revision>33</cp:revision>
  <dcterms:created xsi:type="dcterms:W3CDTF">2019-09-13T05:18:53Z</dcterms:created>
  <dcterms:modified xsi:type="dcterms:W3CDTF">2019-09-13T15:02:30Z</dcterms:modified>
</cp:coreProperties>
</file>